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57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4" r:id="rId29"/>
    <p:sldId id="288" r:id="rId30"/>
    <p:sldId id="289" r:id="rId31"/>
    <p:sldId id="285" r:id="rId32"/>
    <p:sldId id="286" r:id="rId33"/>
    <p:sldId id="287" r:id="rId34"/>
    <p:sldId id="25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70D7AB7-B7E7-45D8-8C3A-AEB9A7D810A4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DBA92A-F0FA-4414-B2DA-622A7783C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4038DD-9ADE-4E49-8CE6-179FC1064DA7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vetofor4pq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4150" y="214313"/>
            <a:ext cx="87995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300F-C978-4B7E-B813-31474A812EC8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2C17-5A09-486F-9915-D64C412C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FF1E-8FE2-479E-854F-1BF7F26D0F78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A781-6427-47AB-BA5E-8A85945EE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FF19-9F13-473B-B39E-75AE6DECCAC0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BB80-6A60-4FAA-BA1C-261E44AF0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70A4-7191-4783-A83C-01C954E55BE9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93D8-FFAB-45EF-B257-44B0CDD90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1925-BBE2-4D58-A9B2-7F8EE13D0206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CFC3-13A0-4A5D-A7CA-CD757D1AA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0EB2-5C68-47F0-B8BD-789BAFB6104B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2FD9-C682-411D-B0E9-2BF59B182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3CBD-2AC8-4C8A-A7DA-77EF81BE9DA1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2709-16D4-435A-AA27-80A193CE3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B35CD-1C82-4D39-A436-9D085B9120D8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AAAB-A415-4E3A-AB07-22311C4B7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FC96-D9CA-45EB-8E2E-59D14F171BD6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8940-3E7F-4D89-B783-2C44E7C44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8039-FFFD-4A8B-AFB8-E527A02DA998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2758-3D53-400A-B396-EE3B9A54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EA88-EFB3-4CF3-8AC6-A4728797107E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6C69-2140-4302-ADE0-E0BC63226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F56367-B47D-4761-882A-5BD72C691105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26433B-CDFA-4DC2-97B7-1D6142FC9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5.xml"/><Relationship Id="rId18" Type="http://schemas.openxmlformats.org/officeDocument/2006/relationships/slide" Target="slide10.xml"/><Relationship Id="rId3" Type="http://schemas.openxmlformats.org/officeDocument/2006/relationships/image" Target="../media/image6.jpeg"/><Relationship Id="rId21" Type="http://schemas.openxmlformats.org/officeDocument/2006/relationships/slide" Target="slide24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9.xml"/><Relationship Id="rId25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24" Type="http://schemas.openxmlformats.org/officeDocument/2006/relationships/slide" Target="slide27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6.xml"/><Relationship Id="rId10" Type="http://schemas.openxmlformats.org/officeDocument/2006/relationships/slide" Target="slide12.xml"/><Relationship Id="rId19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7.xml"/><Relationship Id="rId14" Type="http://schemas.openxmlformats.org/officeDocument/2006/relationships/slide" Target="slide18.xml"/><Relationship Id="rId22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Интерактивная викторина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35150" y="1700213"/>
            <a:ext cx="7308850" cy="201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 Знаю ли 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правила дорожного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движения?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4341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79388" y="5805488"/>
            <a:ext cx="288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779838" y="3860800"/>
            <a:ext cx="316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Подготовила:</a:t>
            </a:r>
          </a:p>
          <a:p>
            <a:r>
              <a:rPr lang="ru-RU"/>
              <a:t>Воспитатель: Екатерина Владимировна Рудишина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425" y="2924175"/>
            <a:ext cx="2879725" cy="6492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338" y="2787650"/>
            <a:ext cx="28797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spc="-140" dirty="0"/>
              <a:t>трамвай</a:t>
            </a:r>
            <a:endParaRPr lang="ru-RU" sz="5400" spc="-140" dirty="0"/>
          </a:p>
        </p:txBody>
      </p:sp>
      <p:pic>
        <p:nvPicPr>
          <p:cNvPr id="24580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60350"/>
            <a:ext cx="5905500" cy="2030413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7550" y="2708275"/>
            <a:ext cx="2879725" cy="6492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313" y="2433638"/>
            <a:ext cx="25923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spc="-140" dirty="0"/>
              <a:t>стоянка</a:t>
            </a:r>
            <a:endParaRPr lang="ru-RU" sz="5400" spc="-140" dirty="0"/>
          </a:p>
        </p:txBody>
      </p:sp>
      <p:pic>
        <p:nvPicPr>
          <p:cNvPr id="25604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88913"/>
            <a:ext cx="5957887" cy="1944687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25" y="1916113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138363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24300" y="3848100"/>
            <a:ext cx="2879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14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48375" y="2133600"/>
            <a:ext cx="2879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12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163" y="3141663"/>
            <a:ext cx="2879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13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513" y="333375"/>
            <a:ext cx="66976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С </a:t>
            </a:r>
            <a:r>
              <a:rPr lang="ru-RU" sz="3200" spc="-140" dirty="0"/>
              <a:t>какого возраста разрешается </a:t>
            </a:r>
          </a:p>
          <a:p>
            <a:pPr algn="ctr">
              <a:defRPr/>
            </a:pPr>
            <a:r>
              <a:rPr lang="ru-RU" sz="3200" spc="-140" dirty="0"/>
              <a:t>водить велосипед по улицам и дорогам</a:t>
            </a:r>
            <a:r>
              <a:rPr lang="ru-RU" sz="3200" spc="-140" dirty="0"/>
              <a:t>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338" y="415448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5" y="4271963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340225" y="3429000"/>
            <a:ext cx="2881313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Остановиться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263" y="2133600"/>
            <a:ext cx="2879725" cy="9350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Повернуть направо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8025" y="1196975"/>
            <a:ext cx="2879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Опасность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8538" y="0"/>
            <a:ext cx="70564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Какую информацию пытается сообщить движущийся велосипедист ?</a:t>
            </a:r>
            <a:endParaRPr lang="ru-RU" sz="3200" spc="-140" dirty="0"/>
          </a:p>
        </p:txBody>
      </p:sp>
      <p:pic>
        <p:nvPicPr>
          <p:cNvPr id="27656" name="Рисунок 9" descr="http://test.sch496.ru/images/p7_ris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196975"/>
            <a:ext cx="23764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0413" y="13795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663" y="152558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932363" y="2636838"/>
            <a:ext cx="30956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По тротуару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8175" y="1268413"/>
            <a:ext cx="3024188" cy="11525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По велосипедной</a:t>
            </a:r>
          </a:p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дорожке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40163" y="3500438"/>
            <a:ext cx="3097212" cy="9366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На стадионах</a:t>
            </a:r>
            <a:r>
              <a:rPr lang="ru-RU" sz="3600" dirty="0">
                <a:solidFill>
                  <a:schemeClr val="bg1"/>
                </a:solidFill>
              </a:rPr>
              <a:t>,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в</a:t>
            </a:r>
            <a:r>
              <a:rPr lang="ru-RU" sz="3600" dirty="0">
                <a:solidFill>
                  <a:schemeClr val="bg1"/>
                </a:solidFill>
              </a:rPr>
              <a:t>о дворах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975" y="49213"/>
            <a:ext cx="66960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Где велосипедисту запрещено движение?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24075" y="115888"/>
            <a:ext cx="66960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Перевозка  пассажиров на велосипеде разрешена …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6888" y="15287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624013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970463" y="2420938"/>
            <a:ext cx="3095625" cy="1079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До 7 лет на специальном сидении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4050" y="1412875"/>
            <a:ext cx="3097213" cy="863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Только на раме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33800" y="3562350"/>
            <a:ext cx="3095625" cy="1081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На заднем сидении, но в шлеме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424113" y="63500"/>
            <a:ext cx="18716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Кто проедет первым?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185988"/>
            <a:ext cx="10810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357438"/>
            <a:ext cx="8905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95775" y="3790950"/>
            <a:ext cx="3097213" cy="5572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Мотоциклист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225800"/>
            <a:ext cx="3095625" cy="5032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Автомобилист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05238" y="4494213"/>
            <a:ext cx="2935287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Велосипедист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28" name="Picture 2" descr="http://www.dd.sch975.edusite.ru/images/p25_svetofor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5463" y="0"/>
            <a:ext cx="48085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124575" y="236538"/>
            <a:ext cx="244792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Как поедут машины?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325" y="39608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575" y="4124325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651500" y="2606675"/>
            <a:ext cx="2376488" cy="5572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ru-RU" sz="3600" spc="-190" dirty="0">
                <a:solidFill>
                  <a:schemeClr val="bg1"/>
                </a:solidFill>
              </a:rPr>
              <a:t>Б и Г вместе</a:t>
            </a:r>
            <a:endParaRPr lang="ru-RU" sz="3600" spc="-19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7763" y="1755775"/>
            <a:ext cx="2376487" cy="5032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spc="-190" dirty="0">
                <a:solidFill>
                  <a:schemeClr val="bg1"/>
                </a:solidFill>
              </a:rPr>
              <a:t>А, В, 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51500" y="3462338"/>
            <a:ext cx="2376488" cy="5048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spc="-190" dirty="0">
                <a:solidFill>
                  <a:schemeClr val="bg1"/>
                </a:solidFill>
              </a:rPr>
              <a:t>А и В вместе</a:t>
            </a:r>
            <a:endParaRPr lang="ru-RU" sz="3600" spc="-190" dirty="0">
              <a:solidFill>
                <a:schemeClr val="bg1"/>
              </a:solidFill>
            </a:endParaRPr>
          </a:p>
        </p:txBody>
      </p:sp>
      <p:pic>
        <p:nvPicPr>
          <p:cNvPr id="31752" name="Picture 2" descr="http://www.dd.sch975.edusite.ru/images/p25_svetofor6.jpg"/>
          <p:cNvPicPr>
            <a:picLocks noChangeAspect="1" noChangeArrowheads="1"/>
          </p:cNvPicPr>
          <p:nvPr/>
        </p:nvPicPr>
        <p:blipFill>
          <a:blip r:embed="rId6"/>
          <a:srcRect l="13321" t="11571" r="10081" b="11287"/>
          <a:stretch>
            <a:fillRect/>
          </a:stretch>
        </p:blipFill>
        <p:spPr bwMode="auto">
          <a:xfrm>
            <a:off x="947738" y="692150"/>
            <a:ext cx="4824412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971550" y="1196975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А</a:t>
            </a:r>
          </a:p>
        </p:txBody>
      </p: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1619250" y="4005263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Б</a:t>
            </a:r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4932363" y="2781300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В</a:t>
            </a:r>
          </a:p>
        </p:txBody>
      </p:sp>
      <p:sp>
        <p:nvSpPr>
          <p:cNvPr id="31756" name="TextBox 18"/>
          <p:cNvSpPr txBox="1">
            <a:spLocks noChangeArrowheads="1"/>
          </p:cNvSpPr>
          <p:nvPr/>
        </p:nvSpPr>
        <p:spPr bwMode="auto">
          <a:xfrm>
            <a:off x="3924300" y="692150"/>
            <a:ext cx="43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</a:rPr>
              <a:t>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339975" y="115888"/>
            <a:ext cx="66960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/>
              <a:t>Пешеход подошел к перекрестку, который регулируется светофором и регулировщиком. Кому должен подчиниться пешеход при переходе? </a:t>
            </a:r>
          </a:p>
        </p:txBody>
      </p:sp>
      <p:pic>
        <p:nvPicPr>
          <p:cNvPr id="19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963" y="2752725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801938"/>
            <a:ext cx="8905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140200" y="3292475"/>
            <a:ext cx="3527425" cy="5762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Регулировщику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363" y="2671763"/>
            <a:ext cx="3527425" cy="5762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Светофору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3938" y="3965575"/>
            <a:ext cx="3529012" cy="12969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Действовать по собственному усмотрению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95513" y="115888"/>
            <a:ext cx="66976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Где можно ожидать общественный транспорт?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3825" y="11938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075" y="1397000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114800" y="2414588"/>
            <a:ext cx="3744913" cy="18002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В местах с указателями остановки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общественного транспорта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725" y="1373188"/>
            <a:ext cx="3743325" cy="9366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У края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проезжей части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575" y="4400550"/>
            <a:ext cx="3744913" cy="9366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В любом месте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проезжей части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-180975" y="1354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9353" y="-243408"/>
            <a:ext cx="612068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687638" y="825500"/>
            <a:ext cx="64547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Команды отвечают по очереди.</a:t>
            </a:r>
          </a:p>
          <a:p>
            <a:r>
              <a:rPr lang="ru-RU" sz="2400"/>
              <a:t>Цена каждого вопроса 1 балл.</a:t>
            </a:r>
          </a:p>
          <a:p>
            <a:r>
              <a:rPr lang="ru-RU" sz="2400"/>
              <a:t>За правильный ответ команда получает 1 балл, при неправильном ответе количество баллов не меняется.</a:t>
            </a:r>
          </a:p>
          <a:p>
            <a:r>
              <a:rPr lang="ru-RU" sz="2400"/>
              <a:t>Правильный ответ обозначается</a:t>
            </a:r>
          </a:p>
          <a:p>
            <a:endParaRPr lang="ru-RU" sz="2400"/>
          </a:p>
          <a:p>
            <a:r>
              <a:rPr lang="ru-RU" sz="2400"/>
              <a:t>Неправильный ответ</a:t>
            </a:r>
          </a:p>
        </p:txBody>
      </p:sp>
      <p:pic>
        <p:nvPicPr>
          <p:cNvPr id="15366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2311400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07975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042988" y="5229225"/>
            <a:ext cx="288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795963" y="908050"/>
            <a:ext cx="24479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Как поедут машины?</a:t>
            </a:r>
            <a:endParaRPr lang="ru-RU" sz="3200" spc="-140" dirty="0"/>
          </a:p>
        </p:txBody>
      </p:sp>
      <p:pic>
        <p:nvPicPr>
          <p:cNvPr id="16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868863"/>
            <a:ext cx="10810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5021263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003800" y="3644900"/>
            <a:ext cx="2881313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Венеция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4437063"/>
            <a:ext cx="2881313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Рим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3800" y="5157788"/>
            <a:ext cx="2881313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Палермо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6469063" y="1350963"/>
            <a:ext cx="2662237" cy="2211387"/>
          </a:xfrm>
        </p:spPr>
        <p:txBody>
          <a:bodyPr/>
          <a:lstStyle/>
          <a:p>
            <a:pPr eaLnBrk="1" hangingPunct="1"/>
            <a:r>
              <a:rPr lang="ru-RU" smtClean="0"/>
              <a:t>Первый светофор, Лондон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0350"/>
            <a:ext cx="4640263" cy="4392613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5843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5008"/>
          <a:stretch>
            <a:fillRect/>
          </a:stretch>
        </p:blipFill>
        <p:spPr bwMode="auto">
          <a:xfrm>
            <a:off x="1042988" y="5300663"/>
            <a:ext cx="288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374900" y="22225"/>
            <a:ext cx="67691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Каким необычным транспортным средством пользовался герой русской сказки «По щучьему велению»?</a:t>
            </a:r>
            <a:endParaRPr lang="ru-RU" sz="3200" spc="-14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7700" y="2084388"/>
            <a:ext cx="2146300" cy="5032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spc="-190" dirty="0">
                <a:solidFill>
                  <a:schemeClr val="bg1"/>
                </a:solidFill>
              </a:rPr>
              <a:t>ответ</a:t>
            </a:r>
          </a:p>
        </p:txBody>
      </p:sp>
      <p:pic>
        <p:nvPicPr>
          <p:cNvPr id="2052" name="Picture 4" descr="http://im5-tub-ru.yandex.net/i?id=6766810-2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084388"/>
            <a:ext cx="3119438" cy="2303462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24098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2600325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042988" y="5229225"/>
            <a:ext cx="288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67300" y="646113"/>
            <a:ext cx="4076700" cy="16557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900"/>
              </a:lnSpc>
              <a:defRPr/>
            </a:pPr>
            <a:r>
              <a:rPr lang="ru-RU" sz="2400" dirty="0"/>
              <a:t>Участок дороги, расположенный вблизи детского учреждения, где возможно появление детей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83038" y="2301875"/>
            <a:ext cx="4321175" cy="14874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900"/>
              </a:lnSpc>
              <a:defRPr/>
            </a:pPr>
            <a:r>
              <a:rPr lang="ru-RU" sz="2400" dirty="0"/>
              <a:t>Участок дороги, временно используемый для проведения спортивных соревнований.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95650" y="3937000"/>
            <a:ext cx="3827463" cy="7921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Беговая дорожка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2225"/>
            <a:ext cx="2133600" cy="1871663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59338" y="0"/>
            <a:ext cx="42846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Что это за знак?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25" y="22764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466975"/>
            <a:ext cx="88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042988" y="5229225"/>
            <a:ext cx="288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159250" y="1989138"/>
            <a:ext cx="4932363" cy="7191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Пешеходная дорожка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8400" y="2852738"/>
            <a:ext cx="4967288" cy="10080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Движение пешеходов запрещено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75125" y="981075"/>
            <a:ext cx="4968875" cy="7921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Пешеходный переход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638" y="107950"/>
            <a:ext cx="5005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Что это за знак?</a:t>
            </a:r>
            <a:endParaRPr lang="ru-RU" sz="3200" spc="-140" dirty="0"/>
          </a:p>
        </p:txBody>
      </p: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4400" y="163513"/>
            <a:ext cx="1944688" cy="1944687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98913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88" y="22050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042988" y="5229225"/>
            <a:ext cx="288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036888" y="3500438"/>
            <a:ext cx="4933950" cy="9366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Движение на велосипеде запрещено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275" y="2205038"/>
            <a:ext cx="4968875" cy="10080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Уступи место велосипедисту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78388" y="1196975"/>
            <a:ext cx="4265612" cy="7921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2800" dirty="0">
                <a:solidFill>
                  <a:schemeClr val="bg1"/>
                </a:solidFill>
              </a:rPr>
              <a:t>Велосипедная дорожка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625" y="107950"/>
            <a:ext cx="370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Что это за знак?</a:t>
            </a:r>
            <a:endParaRPr lang="ru-RU" sz="3200" spc="-140" dirty="0"/>
          </a:p>
        </p:txBody>
      </p:sp>
      <p:pic>
        <p:nvPicPr>
          <p:cNvPr id="39944" name="Picture 2" descr="1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115888"/>
            <a:ext cx="1728788" cy="1728787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0" y="376555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3860800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042988" y="5229225"/>
            <a:ext cx="288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59338" y="3117850"/>
            <a:ext cx="2160587" cy="5143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№2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51075" y="3063875"/>
            <a:ext cx="2468563" cy="5540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№1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64388" y="3157538"/>
            <a:ext cx="2105025" cy="4349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9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№3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150" y="39688"/>
            <a:ext cx="70580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Какой знак называется</a:t>
            </a:r>
          </a:p>
          <a:p>
            <a:pPr algn="ctr">
              <a:defRPr/>
            </a:pPr>
            <a:r>
              <a:rPr lang="ru-RU" sz="3200" spc="-140" dirty="0"/>
              <a:t>«Пешеходный переход»?</a:t>
            </a:r>
            <a:endParaRPr lang="ru-RU" sz="3200" spc="-140" dirty="0"/>
          </a:p>
        </p:txBody>
      </p:sp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6"/>
          <a:srcRect l="48413"/>
          <a:stretch>
            <a:fillRect/>
          </a:stretch>
        </p:blipFill>
        <p:spPr bwMode="auto">
          <a:xfrm>
            <a:off x="4859338" y="1235075"/>
            <a:ext cx="1809750" cy="172878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1117600"/>
            <a:ext cx="1728787" cy="172720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097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0971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0972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40973" name="Picture 7" descr="1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84450" y="1173163"/>
            <a:ext cx="1987550" cy="172720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1988" name="Заголовок 1"/>
          <p:cNvSpPr>
            <a:spLocks noGrp="1"/>
          </p:cNvSpPr>
          <p:nvPr>
            <p:ph type="title"/>
          </p:nvPr>
        </p:nvSpPr>
        <p:spPr>
          <a:xfrm>
            <a:off x="4741863" y="266700"/>
            <a:ext cx="4391025" cy="3529013"/>
          </a:xfrm>
        </p:spPr>
        <p:txBody>
          <a:bodyPr/>
          <a:lstStyle/>
          <a:p>
            <a:pPr eaLnBrk="1" hangingPunct="1"/>
            <a:r>
              <a:rPr lang="ru-RU" b="1" smtClean="0"/>
              <a:t>5 августа – Международный день светофора</a:t>
            </a:r>
            <a:endParaRPr lang="ru-RU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-185738"/>
            <a:ext cx="2798763" cy="410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5008"/>
          <a:stretch>
            <a:fillRect/>
          </a:stretch>
        </p:blipFill>
        <p:spPr bwMode="auto">
          <a:xfrm>
            <a:off x="1042988" y="5300663"/>
            <a:ext cx="288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3012" name="Заголовок 1"/>
          <p:cNvSpPr>
            <a:spLocks noGrp="1"/>
          </p:cNvSpPr>
          <p:nvPr>
            <p:ph type="title"/>
          </p:nvPr>
        </p:nvSpPr>
        <p:spPr>
          <a:xfrm>
            <a:off x="6450013" y="609600"/>
            <a:ext cx="2662237" cy="2209800"/>
          </a:xfrm>
        </p:spPr>
        <p:txBody>
          <a:bodyPr/>
          <a:lstStyle/>
          <a:p>
            <a:pPr eaLnBrk="1" hangingPunct="1"/>
            <a:r>
              <a:rPr lang="ru-RU" smtClean="0"/>
              <a:t>Первый светофор, Лондон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46063"/>
            <a:ext cx="4640262" cy="4392612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3014" name="Picture 8" descr="http://im0-tub-ru.yandex.net/i?id=493656458-38-72&amp;n=21"/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042988" y="5300663"/>
            <a:ext cx="288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5472113" y="0"/>
            <a:ext cx="3671887" cy="2447925"/>
          </a:xfrm>
        </p:spPr>
        <p:txBody>
          <a:bodyPr/>
          <a:lstStyle/>
          <a:p>
            <a:pPr eaLnBrk="1" hangingPunct="1"/>
            <a:r>
              <a:rPr lang="ru-RU" smtClean="0"/>
              <a:t>США</a:t>
            </a:r>
            <a:br>
              <a:rPr lang="ru-RU" smtClean="0"/>
            </a:br>
            <a:r>
              <a:rPr lang="ru-RU" smtClean="0"/>
              <a:t>август 1914г. светофор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0"/>
            <a:ext cx="3014663" cy="4175125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38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5008"/>
          <a:stretch>
            <a:fillRect/>
          </a:stretch>
        </p:blipFill>
        <p:spPr bwMode="auto">
          <a:xfrm>
            <a:off x="1042988" y="5300663"/>
            <a:ext cx="288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7872" y="2490616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ЭХ, ДОРОГИ..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7872" y="336167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7872" y="407605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7872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ЗНАКИ</a:t>
            </a:r>
            <a:endParaRPr lang="ru-RU" sz="2400" b="1" dirty="0"/>
          </a:p>
        </p:txBody>
      </p:sp>
      <p:sp>
        <p:nvSpPr>
          <p:cNvPr id="37" name="Прямоугольник с двумя скругленными противолежащими углами 36">
            <a:hlinkClick r:id="rId4" action="ppaction://hlinksldjump"/>
          </p:cNvPr>
          <p:cNvSpPr/>
          <p:nvPr/>
        </p:nvSpPr>
        <p:spPr>
          <a:xfrm>
            <a:off x="3785612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с двумя скругленными противолежащими углами 37">
            <a:hlinkClick r:id="rId5" action="ppaction://hlinksldjump"/>
          </p:cNvPr>
          <p:cNvSpPr/>
          <p:nvPr/>
        </p:nvSpPr>
        <p:spPr>
          <a:xfrm>
            <a:off x="4634888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>
            <a:hlinkClick r:id="rId6" action="ppaction://hlinksldjump"/>
          </p:cNvPr>
          <p:cNvSpPr/>
          <p:nvPr/>
        </p:nvSpPr>
        <p:spPr>
          <a:xfrm>
            <a:off x="5492144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с двумя скругленными противолежащими углами 39">
            <a:hlinkClick r:id="rId7" action="ppaction://hlinksldjump"/>
          </p:cNvPr>
          <p:cNvSpPr/>
          <p:nvPr/>
        </p:nvSpPr>
        <p:spPr>
          <a:xfrm>
            <a:off x="6357380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>
            <a:hlinkClick r:id="rId8" action="ppaction://hlinksldjump"/>
          </p:cNvPr>
          <p:cNvSpPr/>
          <p:nvPr/>
        </p:nvSpPr>
        <p:spPr>
          <a:xfrm>
            <a:off x="3785612" y="544978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с двумя скругленными противолежащими углами 41">
            <a:hlinkClick r:id="rId9" action="ppaction://hlinksldjump"/>
          </p:cNvPr>
          <p:cNvSpPr/>
          <p:nvPr/>
        </p:nvSpPr>
        <p:spPr>
          <a:xfrm>
            <a:off x="4649708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с двумя скругленными противолежащими углами 42">
            <a:hlinkClick r:id="rId10" action="ppaction://hlinksldjump"/>
          </p:cNvPr>
          <p:cNvSpPr/>
          <p:nvPr/>
        </p:nvSpPr>
        <p:spPr>
          <a:xfrm>
            <a:off x="3785612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с двумя скругленными противолежащими углами 43">
            <a:hlinkClick r:id="rId11" action="ppaction://hlinksldjump"/>
          </p:cNvPr>
          <p:cNvSpPr/>
          <p:nvPr/>
        </p:nvSpPr>
        <p:spPr>
          <a:xfrm>
            <a:off x="4634888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с двумя скругленными противолежащими углами 44">
            <a:hlinkClick r:id="rId12" action="ppaction://hlinksldjump"/>
          </p:cNvPr>
          <p:cNvSpPr/>
          <p:nvPr/>
        </p:nvSpPr>
        <p:spPr>
          <a:xfrm>
            <a:off x="5492144" y="335699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с двумя скругленными противолежащими углами 45">
            <a:hlinkClick r:id="rId13" action="ppaction://hlinksldjump"/>
          </p:cNvPr>
          <p:cNvSpPr/>
          <p:nvPr/>
        </p:nvSpPr>
        <p:spPr>
          <a:xfrm>
            <a:off x="6357380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с двумя скругленными противолежащими углами 46">
            <a:hlinkClick r:id="rId14" action="ppaction://hlinksldjump"/>
          </p:cNvPr>
          <p:cNvSpPr/>
          <p:nvPr/>
        </p:nvSpPr>
        <p:spPr>
          <a:xfrm>
            <a:off x="5513804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с двумя скругленными противолежащими углами 47">
            <a:hlinkClick r:id="rId15" action="ppaction://hlinksldjump"/>
          </p:cNvPr>
          <p:cNvSpPr/>
          <p:nvPr/>
        </p:nvSpPr>
        <p:spPr>
          <a:xfrm>
            <a:off x="6377900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с двумя скругленными противолежащими углами 48">
            <a:hlinkClick r:id="rId16" action="ppaction://hlinksldjump"/>
          </p:cNvPr>
          <p:cNvSpPr/>
          <p:nvPr/>
        </p:nvSpPr>
        <p:spPr>
          <a:xfrm>
            <a:off x="3785612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с двумя скругленными противолежащими углами 49">
            <a:hlinkClick r:id="rId17" action="ppaction://hlinksldjump"/>
          </p:cNvPr>
          <p:cNvSpPr/>
          <p:nvPr/>
        </p:nvSpPr>
        <p:spPr>
          <a:xfrm>
            <a:off x="4634888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с двумя скругленными противолежащими углами 50">
            <a:hlinkClick r:id="rId18" action="ppaction://hlinksldjump"/>
          </p:cNvPr>
          <p:cNvSpPr/>
          <p:nvPr/>
        </p:nvSpPr>
        <p:spPr>
          <a:xfrm>
            <a:off x="5492144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с двумя скругленными противолежащими углами 51">
            <a:hlinkClick r:id="rId19" action="ppaction://hlinksldjump"/>
          </p:cNvPr>
          <p:cNvSpPr/>
          <p:nvPr/>
        </p:nvSpPr>
        <p:spPr>
          <a:xfrm>
            <a:off x="6357380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с двумя скругленными противолежащими углами 54">
            <a:hlinkClick r:id="rId20" action="ppaction://hlinksldjump"/>
          </p:cNvPr>
          <p:cNvSpPr/>
          <p:nvPr/>
        </p:nvSpPr>
        <p:spPr>
          <a:xfrm>
            <a:off x="3785612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с двумя скругленными противолежащими углами 55">
            <a:hlinkClick r:id="rId21" action="ppaction://hlinksldjump"/>
          </p:cNvPr>
          <p:cNvSpPr/>
          <p:nvPr/>
        </p:nvSpPr>
        <p:spPr>
          <a:xfrm>
            <a:off x="4634888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с двумя скругленными противолежащими углами 56">
            <a:hlinkClick r:id="rId22" action="ppaction://hlinksldjump"/>
          </p:cNvPr>
          <p:cNvSpPr/>
          <p:nvPr/>
        </p:nvSpPr>
        <p:spPr>
          <a:xfrm>
            <a:off x="5492144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с двумя скругленными противолежащими углами 57">
            <a:hlinkClick r:id="rId23" action="ppaction://hlinksldjump"/>
          </p:cNvPr>
          <p:cNvSpPr/>
          <p:nvPr/>
        </p:nvSpPr>
        <p:spPr>
          <a:xfrm>
            <a:off x="635738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259632" y="544522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СИТУАЦИЯ!</a:t>
            </a:r>
            <a:endParaRPr lang="ru-RU" sz="2400" b="1" dirty="0"/>
          </a:p>
        </p:txBody>
      </p:sp>
      <p:pic>
        <p:nvPicPr>
          <p:cNvPr id="16461" name="Picture 8" descr="http://im0-tub-ru.yandex.net/i?id=493656458-38-72&amp;n=21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 l="75008"/>
          <a:stretch>
            <a:fillRect/>
          </a:stretch>
        </p:blipFill>
        <p:spPr bwMode="auto">
          <a:xfrm>
            <a:off x="971550" y="5373688"/>
            <a:ext cx="2873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40821" y="548680"/>
            <a:ext cx="74189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себе вопрос</a:t>
            </a:r>
            <a:endParaRPr lang="ru-RU" sz="5400" b="1" dirty="0">
              <a:ln w="1905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>
          <a:xfrm>
            <a:off x="5076825" y="333375"/>
            <a:ext cx="3671888" cy="3455988"/>
          </a:xfrm>
        </p:spPr>
        <p:txBody>
          <a:bodyPr/>
          <a:lstStyle/>
          <a:p>
            <a:pPr eaLnBrk="1" hangingPunct="1"/>
            <a:r>
              <a:rPr lang="ru-RU" smtClean="0"/>
              <a:t>Япония</a:t>
            </a:r>
            <a:br>
              <a:rPr lang="ru-RU" smtClean="0"/>
            </a:br>
            <a:r>
              <a:rPr lang="ru-RU" smtClean="0"/>
              <a:t>1920г</a:t>
            </a:r>
            <a:br>
              <a:rPr lang="ru-RU" smtClean="0"/>
            </a:br>
            <a:r>
              <a:rPr lang="ru-RU" smtClean="0"/>
              <a:t>первый трехцветный светофор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28600"/>
            <a:ext cx="2089150" cy="3986213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5062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5008"/>
          <a:stretch>
            <a:fillRect/>
          </a:stretch>
        </p:blipFill>
        <p:spPr bwMode="auto">
          <a:xfrm>
            <a:off x="971550" y="5157788"/>
            <a:ext cx="2873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84150"/>
            <a:ext cx="2825750" cy="478313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>
          <a:xfrm>
            <a:off x="6372225" y="762000"/>
            <a:ext cx="2662238" cy="2209800"/>
          </a:xfrm>
        </p:spPr>
        <p:txBody>
          <a:bodyPr/>
          <a:lstStyle/>
          <a:p>
            <a:pPr eaLnBrk="1" hangingPunct="1"/>
            <a:r>
              <a:rPr lang="ru-RU" smtClean="0"/>
              <a:t>г.Москва</a:t>
            </a:r>
          </a:p>
        </p:txBody>
      </p:sp>
      <p:pic>
        <p:nvPicPr>
          <p:cNvPr id="46086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5008"/>
          <a:stretch>
            <a:fillRect/>
          </a:stretch>
        </p:blipFill>
        <p:spPr bwMode="auto">
          <a:xfrm>
            <a:off x="1042988" y="5229225"/>
            <a:ext cx="288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7108" name="Заголовок 1"/>
          <p:cNvSpPr>
            <a:spLocks noGrp="1"/>
          </p:cNvSpPr>
          <p:nvPr>
            <p:ph type="title"/>
          </p:nvPr>
        </p:nvSpPr>
        <p:spPr>
          <a:xfrm>
            <a:off x="6481763" y="457200"/>
            <a:ext cx="2662237" cy="2209800"/>
          </a:xfrm>
        </p:spPr>
        <p:txBody>
          <a:bodyPr/>
          <a:lstStyle/>
          <a:p>
            <a:pPr eaLnBrk="1" hangingPunct="1"/>
            <a:r>
              <a:rPr lang="ru-RU" smtClean="0"/>
              <a:t>г.Пермь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76200"/>
            <a:ext cx="3695700" cy="4926013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7110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5008"/>
          <a:stretch>
            <a:fillRect/>
          </a:stretch>
        </p:blipFill>
        <p:spPr bwMode="auto">
          <a:xfrm>
            <a:off x="1042988" y="5157788"/>
            <a:ext cx="288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8132" name="Заголовок 1"/>
          <p:cNvSpPr>
            <a:spLocks noGrp="1"/>
          </p:cNvSpPr>
          <p:nvPr>
            <p:ph type="title"/>
          </p:nvPr>
        </p:nvSpPr>
        <p:spPr>
          <a:xfrm>
            <a:off x="3492500" y="4183063"/>
            <a:ext cx="3527425" cy="1152525"/>
          </a:xfrm>
        </p:spPr>
        <p:txBody>
          <a:bodyPr/>
          <a:lstStyle/>
          <a:p>
            <a:pPr eaLnBrk="1" hangingPunct="1"/>
            <a:r>
              <a:rPr lang="ru-RU" smtClean="0"/>
              <a:t>г.Мельбурн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-47625"/>
            <a:ext cx="5640388" cy="4230688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8134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5008"/>
          <a:stretch>
            <a:fillRect/>
          </a:stretch>
        </p:blipFill>
        <p:spPr bwMode="auto">
          <a:xfrm>
            <a:off x="971550" y="5229225"/>
            <a:ext cx="2873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50" y="2222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2420938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651500" y="2217738"/>
            <a:ext cx="2881313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Венеция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363" y="2986088"/>
            <a:ext cx="2879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Рим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6350" y="3903663"/>
            <a:ext cx="2879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Палермо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8175" y="476250"/>
            <a:ext cx="66960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В  каком итальянском городе совершенно нет машин?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25" y="287337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006725"/>
            <a:ext cx="88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24300" y="4292600"/>
            <a:ext cx="2879725" cy="6492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Англия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00600" y="3482975"/>
            <a:ext cx="2879725" cy="6492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Франция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64275" y="2668588"/>
            <a:ext cx="2879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Китай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4263" y="115888"/>
            <a:ext cx="66960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Желая перейти дорогу, мы сначала смотрим налево, а дойдя до середины дороги – направо. Жители какой страны поступают совершенно наоборот?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14312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550" y="2297113"/>
            <a:ext cx="88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411663" y="3357563"/>
            <a:ext cx="3167062" cy="7191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>
                <a:solidFill>
                  <a:schemeClr val="bg1"/>
                </a:solidFill>
              </a:rPr>
              <a:t>орка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5963" y="2178050"/>
            <a:ext cx="3168650" cy="1008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Общественные</a:t>
            </a:r>
          </a:p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работы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575" y="4392613"/>
            <a:ext cx="3168650" cy="12239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Изъятие</a:t>
            </a:r>
          </a:p>
          <a:p>
            <a:pPr algn="ctr">
              <a:lnSpc>
                <a:spcPts val="30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т</a:t>
            </a:r>
            <a:r>
              <a:rPr lang="ru-RU" sz="3600" dirty="0">
                <a:solidFill>
                  <a:schemeClr val="bg1"/>
                </a:solidFill>
              </a:rPr>
              <a:t>ранспортного</a:t>
            </a:r>
          </a:p>
          <a:p>
            <a:pPr algn="ctr">
              <a:lnSpc>
                <a:spcPts val="3000"/>
              </a:lnSpc>
              <a:defRPr/>
            </a:pPr>
            <a:r>
              <a:rPr lang="ru-RU" sz="3600" dirty="0">
                <a:solidFill>
                  <a:schemeClr val="bg1"/>
                </a:solidFill>
              </a:rPr>
              <a:t>средства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4075" y="115888"/>
            <a:ext cx="669607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Какое наказание  в соответствии с указом 1730 года  ждет кучера, нарушившего правила дорожного движения?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9975" y="188913"/>
            <a:ext cx="6696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spc="-140" dirty="0"/>
              <a:t>КОТ В МЕШКЕ</a:t>
            </a:r>
            <a:endParaRPr lang="ru-RU" sz="3200" spc="-140" dirty="0"/>
          </a:p>
        </p:txBody>
      </p:sp>
      <p:pic>
        <p:nvPicPr>
          <p:cNvPr id="10" name="Picture 2" descr="http://s018.radikal.ru/i514/1202/29/40ee8a3a76d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74663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212 -0.0412 C -0.03542 -0.04722 -0.03941 -0.04444 -0.04271 -0.03819 C -0.04305 -0.03704 -0.04323 -0.03588 -0.04323 -0.03495 C -0.04305 -0.03356 -0.04271 -0.03634 -0.04253 -0.03657 C -0.04115 -0.0375 -0.0401 -0.0375 -0.03889 -0.03819 C -0.03733 -0.03935 -0.03576 -0.04143 -0.03385 -0.04282 C -0.03281 -0.04051 -0.03229 -0.03981 -0.03212 -0.03333 C -0.03524 -0.03264 -0.03837 -0.03264 -0.04149 -0.03148 C -0.04305 -0.03125 -0.04167 -0.02917 -0.04149 -0.02847 C -0.03906 -0.03102 -0.0368 -0.03218 -0.03437 -0.03333 C -0.03368 -0.03264 -0.03281 -0.03426 -0.03229 -0.03148 C -0.03177 -0.03056 -0.03229 -0.02708 -0.03264 -0.02546 C -0.03281 -0.02361 -0.03333 -0.02431 -0.03368 -0.02361 C -0.0349 -0.02454 -0.03628 -0.02708 -0.0375 -0.02708 C -0.03889 -0.02708 -0.0401 -0.02546 -0.04167 -0.02546 C -0.04219 -0.02546 -0.0401 -0.02639 -0.03941 -0.02708 C -0.0375 -0.0287 -0.03594 -0.0331 -0.03385 -0.03495 C -0.03368 -0.03426 -0.03281 -0.03333 -0.03281 -0.0331 " pathEditMode="relative" rAng="0" ptsTypes="fffffffffffffffff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867400" y="2636838"/>
            <a:ext cx="2881313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313" y="2362200"/>
            <a:ext cx="29527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spc="-140" dirty="0"/>
              <a:t>переход</a:t>
            </a:r>
            <a:endParaRPr lang="ru-RU" sz="5400" spc="-140" dirty="0"/>
          </a:p>
        </p:txBody>
      </p:sp>
      <p:pic>
        <p:nvPicPr>
          <p:cNvPr id="22532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0163"/>
            <a:ext cx="5788025" cy="1655762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75008"/>
          <a:stretch>
            <a:fillRect/>
          </a:stretch>
        </p:blipFill>
        <p:spPr bwMode="auto">
          <a:xfrm>
            <a:off x="1116013" y="5233988"/>
            <a:ext cx="2873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08663" y="3068638"/>
            <a:ext cx="2881312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238" y="2932113"/>
            <a:ext cx="259238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spc="-140" dirty="0"/>
              <a:t>дорога</a:t>
            </a:r>
            <a:endParaRPr lang="ru-RU" sz="5400" spc="-140" dirty="0"/>
          </a:p>
        </p:txBody>
      </p:sp>
      <p:pic>
        <p:nvPicPr>
          <p:cNvPr id="2355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88913"/>
            <a:ext cx="5543550" cy="2344737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356</Words>
  <Application>Microsoft Office PowerPoint</Application>
  <PresentationFormat>Экран (4:3)</PresentationFormat>
  <Paragraphs>143</Paragraphs>
  <Slides>34</Slides>
  <Notes>1</Notes>
  <HiddenSlides>33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Batang</vt:lpstr>
      <vt:lpstr>Times New Roman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Первый светофор, Лондон</vt:lpstr>
      <vt:lpstr>Слайд 22</vt:lpstr>
      <vt:lpstr>Слайд 23</vt:lpstr>
      <vt:lpstr>Слайд 24</vt:lpstr>
      <vt:lpstr>Слайд 25</vt:lpstr>
      <vt:lpstr>Слайд 26</vt:lpstr>
      <vt:lpstr>5 августа – Международный день светофора</vt:lpstr>
      <vt:lpstr>Первый светофор, Лондон</vt:lpstr>
      <vt:lpstr>США август 1914г. светофор</vt:lpstr>
      <vt:lpstr>Япония 1920г первый трехцветный светофор</vt:lpstr>
      <vt:lpstr>г.Москва</vt:lpstr>
      <vt:lpstr>г.Пермь</vt:lpstr>
      <vt:lpstr>г.Мельбурн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75</cp:revision>
  <dcterms:created xsi:type="dcterms:W3CDTF">2013-01-21T15:55:50Z</dcterms:created>
  <dcterms:modified xsi:type="dcterms:W3CDTF">2020-05-20T04:00:01Z</dcterms:modified>
</cp:coreProperties>
</file>